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4042-1182-400A-B274-B5E2CA8733C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2A4-122A-4FB4-9DD2-8A530DD66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4042-1182-400A-B274-B5E2CA8733C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2A4-122A-4FB4-9DD2-8A530DD66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4042-1182-400A-B274-B5E2CA8733C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2A4-122A-4FB4-9DD2-8A530DD66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0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4042-1182-400A-B274-B5E2CA8733C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2A4-122A-4FB4-9DD2-8A530DD66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8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4042-1182-400A-B274-B5E2CA8733C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2A4-122A-4FB4-9DD2-8A530DD66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6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4042-1182-400A-B274-B5E2CA8733C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2A4-122A-4FB4-9DD2-8A530DD66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4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4042-1182-400A-B274-B5E2CA8733C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2A4-122A-4FB4-9DD2-8A530DD66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4042-1182-400A-B274-B5E2CA8733C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2A4-122A-4FB4-9DD2-8A530DD66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2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4042-1182-400A-B274-B5E2CA8733C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2A4-122A-4FB4-9DD2-8A530DD66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5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4042-1182-400A-B274-B5E2CA8733C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2A4-122A-4FB4-9DD2-8A530DD66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8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4042-1182-400A-B274-B5E2CA8733C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E62A4-122A-4FB4-9DD2-8A530DD66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3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54042-1182-400A-B274-B5E2CA8733C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2A4-122A-4FB4-9DD2-8A530DD66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6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048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en-US" sz="2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57200" y="1676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28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454727" y="533400"/>
            <a:ext cx="6248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32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/>
            <a:r>
              <a:rPr lang="ar-IQ" sz="3200" b="1" i="1" dirty="0" smtClean="0">
                <a:solidFill>
                  <a:srgbClr val="FF0000"/>
                </a:solidFill>
              </a:rPr>
              <a:t>كلية التربية للبنات    </a:t>
            </a:r>
          </a:p>
          <a:p>
            <a:pPr algn="ctr"/>
            <a:r>
              <a:rPr lang="ar-IQ" sz="32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33400" y="2595503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محاضرات مادة الاحصاء الاستدلالي – الاختبارات </a:t>
            </a:r>
            <a:r>
              <a:rPr lang="ar-IQ" sz="3200" b="1" dirty="0" err="1" smtClean="0">
                <a:solidFill>
                  <a:srgbClr val="FF0000"/>
                </a:solidFill>
              </a:rPr>
              <a:t>المعلمية</a:t>
            </a:r>
            <a:r>
              <a:rPr lang="ar-IQ" sz="3200" b="1" dirty="0" smtClean="0">
                <a:solidFill>
                  <a:srgbClr val="FF0000"/>
                </a:solidFill>
              </a:rPr>
              <a:t> – اختبار </a:t>
            </a:r>
            <a:r>
              <a:rPr lang="en-US" sz="3200" b="1" dirty="0" smtClean="0">
                <a:solidFill>
                  <a:srgbClr val="FF0000"/>
                </a:solidFill>
              </a:rPr>
              <a:t>t</a:t>
            </a:r>
            <a:r>
              <a:rPr lang="ar-IQ" sz="3200" b="1" dirty="0" smtClean="0">
                <a:solidFill>
                  <a:srgbClr val="FF0000"/>
                </a:solidFill>
              </a:rPr>
              <a:t> لعينة واحدة - المرحلة الثالثة – </a:t>
            </a:r>
            <a:r>
              <a:rPr lang="ar-IQ" sz="3200" b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264227" y="48006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المحاضرة الثانية  </a:t>
            </a:r>
          </a:p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 الكورس الاول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1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81000" y="381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2400" dirty="0" smtClean="0">
                <a:solidFill>
                  <a:srgbClr val="FF0000"/>
                </a:solidFill>
              </a:rPr>
              <a:t>الاختبارات </a:t>
            </a:r>
            <a:r>
              <a:rPr lang="ar-IQ" sz="2400" dirty="0" err="1" smtClean="0">
                <a:solidFill>
                  <a:srgbClr val="FF0000"/>
                </a:solidFill>
              </a:rPr>
              <a:t>المعلمية</a:t>
            </a:r>
            <a:r>
              <a:rPr lang="ar-IQ" sz="2400" dirty="0" smtClean="0">
                <a:solidFill>
                  <a:srgbClr val="FF0000"/>
                </a:solidFill>
              </a:rPr>
              <a:t> </a:t>
            </a:r>
          </a:p>
          <a:p>
            <a:pPr algn="ctr" rtl="1"/>
            <a:r>
              <a:rPr lang="ar-IQ" sz="2400" dirty="0" smtClean="0">
                <a:solidFill>
                  <a:srgbClr val="FF0000"/>
                </a:solidFill>
              </a:rPr>
              <a:t>اختبار</a:t>
            </a:r>
            <a:r>
              <a:rPr lang="en-US" sz="2400" dirty="0" smtClean="0">
                <a:solidFill>
                  <a:srgbClr val="FF0000"/>
                </a:solidFill>
              </a:rPr>
              <a:t> t </a:t>
            </a:r>
            <a:r>
              <a:rPr lang="ar-IQ" sz="2400" dirty="0" smtClean="0">
                <a:solidFill>
                  <a:srgbClr val="FF0000"/>
                </a:solidFill>
              </a:rPr>
              <a:t>لعينة واحدة  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ربع نص 4"/>
              <p:cNvSpPr txBox="1"/>
              <p:nvPr/>
            </p:nvSpPr>
            <p:spPr>
              <a:xfrm>
                <a:off x="526473" y="1398758"/>
                <a:ext cx="8382000" cy="1245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IQ" sz="2400" dirty="0" smtClean="0">
                    <a:solidFill>
                      <a:srgbClr val="FF0000"/>
                    </a:solidFill>
                  </a:rPr>
                  <a:t>وهو من اهم الاختبارات </a:t>
                </a:r>
                <a:r>
                  <a:rPr lang="ar-IQ" sz="2400" dirty="0" err="1" smtClean="0">
                    <a:solidFill>
                      <a:srgbClr val="FF0000"/>
                    </a:solidFill>
                  </a:rPr>
                  <a:t>المعلمية</a:t>
                </a:r>
                <a:r>
                  <a:rPr lang="ar-IQ" sz="2400" dirty="0" smtClean="0">
                    <a:solidFill>
                      <a:srgbClr val="FF0000"/>
                    </a:solidFill>
                  </a:rPr>
                  <a:t> الذي يختص بمقارنة المتوسط </a:t>
                </a:r>
                <a:r>
                  <a:rPr lang="ar-IQ" sz="2400" dirty="0" smtClean="0">
                    <a:solidFill>
                      <a:srgbClr val="FF0000"/>
                    </a:solidFill>
                  </a:rPr>
                  <a:t>الحسابي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ar-IQ" sz="2400" dirty="0" smtClean="0">
                    <a:solidFill>
                      <a:srgbClr val="FF0000"/>
                    </a:solidFill>
                  </a:rPr>
                  <a:t>للعينة </a:t>
                </a:r>
                <a:r>
                  <a:rPr lang="ar-IQ" sz="2400" dirty="0" smtClean="0">
                    <a:solidFill>
                      <a:srgbClr val="FF0000"/>
                    </a:solidFill>
                  </a:rPr>
                  <a:t>مع المتوسط الحسابي  للمجتمع وذلك عندما يكون الانحراف المعياري للمجتمع ( </a:t>
                </a:r>
                <a14:m>
                  <m:oMath xmlns:m="http://schemas.openxmlformats.org/officeDocument/2006/math">
                    <m:r>
                      <a:rPr lang="ar-IQ" sz="24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ar-IQ" sz="2400" dirty="0" smtClean="0">
                    <a:solidFill>
                      <a:srgbClr val="FF0000"/>
                    </a:solidFill>
                  </a:rPr>
                  <a:t>) غير معلوم </a:t>
                </a:r>
                <a:endParaRPr lang="en-US" sz="2400" dirty="0"/>
              </a:p>
            </p:txBody>
          </p:sp>
        </mc:Choice>
        <mc:Fallback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73" y="1398758"/>
                <a:ext cx="8382000" cy="1245406"/>
              </a:xfrm>
              <a:prstGeom prst="rect">
                <a:avLst/>
              </a:prstGeom>
              <a:blipFill rotWithShape="1">
                <a:blip r:embed="rId2"/>
                <a:stretch>
                  <a:fillRect l="-873" t="-4390" r="-1164" b="-5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مربع نص 6"/>
          <p:cNvSpPr txBox="1"/>
          <p:nvPr/>
        </p:nvSpPr>
        <p:spPr>
          <a:xfrm>
            <a:off x="498764" y="2623382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dirty="0" smtClean="0">
                <a:solidFill>
                  <a:srgbClr val="FF0000"/>
                </a:solidFill>
              </a:rPr>
              <a:t>*قبل اجراء اختبار (</a:t>
            </a:r>
            <a:r>
              <a:rPr lang="en-US" sz="2400" dirty="0" smtClean="0">
                <a:solidFill>
                  <a:srgbClr val="FF0000"/>
                </a:solidFill>
              </a:rPr>
              <a:t>t</a:t>
            </a:r>
            <a:r>
              <a:rPr lang="ar-IQ" sz="2400" dirty="0" smtClean="0">
                <a:solidFill>
                  <a:srgbClr val="FF0000"/>
                </a:solidFill>
              </a:rPr>
              <a:t> ) لعينة واحدة يجب ان يتوفر شرطان 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 smtClean="0">
                <a:solidFill>
                  <a:srgbClr val="FF0000"/>
                </a:solidFill>
              </a:rPr>
              <a:t>يجب ان يكون توزيع المتغير الذي نريد اجراء الاختبار عليه يتبع التوزيع الطبيعي ويمكن اهمال هذا الشرط اذا كان حجم العينة كبيرا</a:t>
            </a:r>
            <a:r>
              <a:rPr lang="en-US" sz="2400" dirty="0" smtClean="0">
                <a:solidFill>
                  <a:srgbClr val="FF0000"/>
                </a:solidFill>
              </a:rPr>
              <a:t>” </a:t>
            </a:r>
            <a:r>
              <a:rPr lang="ar-IQ" sz="2400" dirty="0" smtClean="0">
                <a:solidFill>
                  <a:srgbClr val="FF0000"/>
                </a:solidFill>
              </a:rPr>
              <a:t> ( اكثر من 30).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 smtClean="0">
                <a:solidFill>
                  <a:srgbClr val="FF0000"/>
                </a:solidFill>
              </a:rPr>
              <a:t>يجب ان تكون العينة التي سيجري عليها الاختبار مختارة بشكل عشوائي . 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4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810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2400" dirty="0" smtClean="0">
                <a:solidFill>
                  <a:srgbClr val="FF0000"/>
                </a:solidFill>
              </a:rPr>
              <a:t>طريقة الحل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15636" y="990600"/>
            <a:ext cx="8382000" cy="3642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IQ" sz="2400" dirty="0" smtClean="0">
                <a:solidFill>
                  <a:srgbClr val="FF0000"/>
                </a:solidFill>
              </a:rPr>
              <a:t>نكتب الفروض , الفرض الصفري </a:t>
            </a:r>
            <a14:m xmlns:a14="http://schemas.microsoft.com/office/drawing/2010/main">
              <m:oMath xmlns:m="http://schemas.openxmlformats.org/officeDocument/2006/math">
                <m:sSub>
                  <m:sSubPr>
                    <m:ctrlPr>
                      <a:rPr lang="ar-IQ" sz="2400" i="1" smtClean="0">
                        <a:solidFill>
                          <a:srgbClr val="FF0000"/>
                        </a:solidFill>
                        <a:latin typeface="Cambria Math"/>
                      </a:rPr>
                    </m:ctrlPr>
                  </m:sSubPr>
                  <m:e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𝐻</m:t>
                    </m:r>
                  </m:e>
                  <m: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0</m:t>
                    </m:r>
                  </m:sub>
                </m:sSub>
                <m:r>
                  <a:rPr lang="en-US" sz="2400" b="0" i="0" smtClean="0">
                    <a:solidFill>
                      <a:srgbClr val="FF0000"/>
                    </a:solidFill>
                    <a:latin typeface="Cambria Math"/>
                  </a:rPr>
                  <m:t>=</m:t>
                </m:r>
                <m:r>
                  <m:rPr>
                    <m:sty m:val="p"/>
                  </m:rPr>
                  <a:rPr lang="el-GR" sz="2400" b="0" i="1" smtClean="0">
                    <a:solidFill>
                      <a:srgbClr val="FF0000"/>
                    </a:solidFill>
                    <a:latin typeface="Cambria Math"/>
                    <a:ea typeface="Cambria Math"/>
                  </a:rPr>
                  <m:t>μ</m:t>
                </m:r>
                <m:r>
                  <a:rPr lang="en-US" sz="2400" b="0" i="1" smtClean="0">
                    <a:solidFill>
                      <a:srgbClr val="FF0000"/>
                    </a:solidFill>
                    <a:latin typeface="Cambria Math"/>
                    <a:ea typeface="Cambria Math"/>
                  </a:rPr>
                  <m:t>=</m:t>
                </m:r>
                <m:sSub>
                  <m:sSubPr>
                    <m:ctrlP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</m:ctrlPr>
                  </m:sSubPr>
                  <m:e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𝜇</m:t>
                    </m:r>
                  </m:e>
                  <m: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0</m:t>
                    </m:r>
                  </m:sub>
                </m:sSub>
              </m:oMath>
            </a14:m>
            <a:r>
              <a:rPr lang="ar-IQ" sz="2400" dirty="0" smtClean="0">
                <a:solidFill>
                  <a:srgbClr val="FF0000"/>
                </a:solidFill>
              </a:rPr>
              <a:t> الفرض البديل</a:t>
            </a:r>
            <a14:m xmlns:a14="http://schemas.microsoft.com/office/drawing/2010/main">
              <m:oMath xmlns:m="http://schemas.openxmlformats.org/officeDocument/2006/math">
                <m:sSub>
                  <m:sSubPr>
                    <m:ctrlPr>
                      <a:rPr lang="ar-IQ" sz="2400" i="1">
                        <a:solidFill>
                          <a:srgbClr val="FF0000"/>
                        </a:solidFill>
                        <a:latin typeface="Cambria Math"/>
                      </a:rPr>
                    </m:ctrlPr>
                  </m:sSubPr>
                  <m:e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</a:rPr>
                      <m:t>𝐻</m:t>
                    </m:r>
                  </m:e>
                  <m: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1</m:t>
                    </m:r>
                  </m:sub>
                </m:sSub>
                <m:r>
                  <a:rPr lang="en-US" sz="2400">
                    <a:solidFill>
                      <a:srgbClr val="FF0000"/>
                    </a:solidFill>
                    <a:latin typeface="Cambria Math"/>
                  </a:rPr>
                  <m:t>=</m:t>
                </m:r>
                <m:r>
                  <m:rPr>
                    <m:sty m:val="p"/>
                  </m:rPr>
                  <a:rPr lang="el-GR" sz="2400" i="1">
                    <a:solidFill>
                      <a:srgbClr val="FF0000"/>
                    </a:solidFill>
                    <a:latin typeface="Cambria Math"/>
                    <a:ea typeface="Cambria Math"/>
                  </a:rPr>
                  <m:t>μ</m:t>
                </m:r>
                <m:r>
                  <a:rPr lang="en-US" sz="2400" i="1">
                    <a:solidFill>
                      <a:srgbClr val="FF0000"/>
                    </a:solidFill>
                    <a:latin typeface="Cambria Math"/>
                    <a:ea typeface="Cambria Math"/>
                  </a:rPr>
                  <m:t>=</m:t>
                </m:r>
                <m:sSub>
                  <m:sSubPr>
                    <m:ctrlPr>
                      <a:rPr lang="en-US" sz="24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</m:ctrlPr>
                  </m:sSubPr>
                  <m:e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𝜇</m:t>
                    </m:r>
                  </m:e>
                  <m: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1</m:t>
                    </m:r>
                  </m:sub>
                </m:sSub>
              </m:oMath>
            </a14:m>
            <a:r>
              <a:rPr lang="ar-IQ" sz="2400" dirty="0" smtClean="0">
                <a:solidFill>
                  <a:srgbClr val="FF0000"/>
                </a:solidFill>
              </a:rPr>
              <a:t> .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 smtClean="0">
                <a:solidFill>
                  <a:srgbClr val="FF0000"/>
                </a:solidFill>
              </a:rPr>
              <a:t>نجد المتوسط الحسابي للعينة باستخدام القانون التالي :                           </a:t>
            </a:r>
            <a14:m xmlns:a14="http://schemas.microsoft.com/office/drawing/2010/main">
              <m:oMath xmlns:m="http://schemas.openxmlformats.org/officeDocument/2006/math">
                <m:acc>
                  <m:accPr>
                    <m:chr m:val="̅"/>
                    <m:ctrlPr>
                      <a:rPr lang="ar-IQ" sz="2400" i="1" smtClean="0">
                        <a:solidFill>
                          <a:srgbClr val="FF0000"/>
                        </a:solidFill>
                        <a:latin typeface="Cambria Math"/>
                      </a:rPr>
                    </m:ctrlPr>
                  </m:accPr>
                  <m:e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e>
                </m:acc>
                <m:r>
                  <a:rPr lang="en-US" sz="2400" b="0" i="1" smtClean="0">
                    <a:solidFill>
                      <a:srgbClr val="FF0000"/>
                    </a:solidFill>
                    <a:latin typeface="Cambria Math"/>
                  </a:rPr>
                  <m:t>=</m:t>
                </m:r>
                <m:f>
                  <m:fPr>
                    <m:ctrlP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</m:ctrlPr>
                  </m:fPr>
                  <m:num>
                    <m:nary>
                      <m:naryPr>
                        <m:chr m:val="∑"/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num>
                  <m:den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</m:den>
                </m:f>
              </m:oMath>
            </a14:m>
            <a:r>
              <a:rPr lang="ar-IQ" sz="24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 smtClean="0">
                <a:solidFill>
                  <a:srgbClr val="FF0000"/>
                </a:solidFill>
              </a:rPr>
              <a:t>نجد الانحراف المعياري من القانون التالي :                                      </a:t>
            </a:r>
            <a14:m xmlns:a14="http://schemas.microsoft.com/office/drawing/2010/main">
              <m:oMath xmlns:m="http://schemas.openxmlformats.org/officeDocument/2006/math">
                <m:r>
                  <a:rPr lang="ar-IQ" sz="2400" i="1" smtClean="0">
                    <a:solidFill>
                      <a:srgbClr val="FF0000"/>
                    </a:solidFill>
                    <a:latin typeface="Cambria Math"/>
                    <a:ea typeface="Cambria Math"/>
                  </a:rPr>
                  <m:t>𝛿</m:t>
                </m:r>
                <m:r>
                  <a:rPr lang="en-US" sz="2400" b="0" i="1" smtClean="0">
                    <a:solidFill>
                      <a:srgbClr val="FF0000"/>
                    </a:solidFill>
                    <a:latin typeface="Cambria Math"/>
                    <a:ea typeface="Cambria Math"/>
                  </a:rPr>
                  <m:t>=</m:t>
                </m:r>
                <m:rad>
                  <m:radPr>
                    <m:degHide m:val="on"/>
                    <m:ctrlP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</m:ctrlPr>
                  </m:radPr>
                  <m:deg/>
                  <m:e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den>
                    </m:f>
                  </m:e>
                </m:rad>
              </m:oMath>
            </a14:m>
            <a:r>
              <a:rPr lang="ar-IQ" sz="2400" dirty="0" smtClean="0">
                <a:solidFill>
                  <a:srgbClr val="FF0000"/>
                </a:solidFill>
              </a:rPr>
              <a:t> حيث ان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ar-IQ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14:m xmlns:a14="http://schemas.microsoft.com/office/drawing/2010/main">
              <m:oMath xmlns:m="http://schemas.openxmlformats.org/officeDocument/2006/math">
                <m:acc>
                  <m:accPr>
                    <m:chr m:val="̅"/>
                    <m:ctrlPr>
                      <a:rPr lang="en-US" sz="2400" i="1" smtClean="0">
                        <a:solidFill>
                          <a:srgbClr val="FF0000"/>
                        </a:solidFill>
                        <a:latin typeface="Cambria Math"/>
                      </a:rPr>
                    </m:ctrlPr>
                  </m:accPr>
                  <m:e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e>
                </m:acc>
              </m:oMath>
            </a14:m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ar-IQ" sz="2400" dirty="0" smtClean="0">
                <a:solidFill>
                  <a:srgbClr val="FF0000"/>
                </a:solidFill>
              </a:rPr>
              <a:t>هي المتوسط الحسابي    و 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14:m xmlns:a14="http://schemas.microsoft.com/office/drawing/2010/main">
              <m:oMath xmlns:m="http://schemas.openxmlformats.org/officeDocument/2006/math">
                <m:sSub>
                  <m:sSubPr>
                    <m:ctrlPr>
                      <a:rPr lang="ar-IQ" sz="2400" i="1" smtClean="0">
                        <a:solidFill>
                          <a:srgbClr val="FF0000"/>
                        </a:solidFill>
                        <a:latin typeface="Cambria Math"/>
                      </a:rPr>
                    </m:ctrlPr>
                  </m:sSubPr>
                  <m:e>
                    <m:r>
                      <a:rPr lang="ar-IQ" sz="24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𝜇</m:t>
                    </m:r>
                  </m:e>
                  <m: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0</m:t>
                    </m:r>
                  </m:sub>
                </m:sSub>
              </m:oMath>
            </a14:m>
            <a:r>
              <a:rPr lang="ar-IQ" sz="2400" dirty="0" smtClean="0">
                <a:solidFill>
                  <a:srgbClr val="FF0000"/>
                </a:solidFill>
              </a:rPr>
              <a:t>هي المتوسط الحسابي للمجتمع وان </a:t>
            </a:r>
            <a14:m xmlns:a14="http://schemas.microsoft.com/office/drawing/2010/main">
              <m:oMath xmlns:m="http://schemas.openxmlformats.org/officeDocument/2006/math">
                <m:r>
                  <a:rPr lang="ar-IQ" sz="2400" i="1" smtClean="0">
                    <a:solidFill>
                      <a:srgbClr val="FF0000"/>
                    </a:solidFill>
                    <a:latin typeface="Cambria Math"/>
                    <a:ea typeface="Cambria Math"/>
                  </a:rPr>
                  <m:t>𝛿</m:t>
                </m:r>
              </m:oMath>
            </a14:m>
            <a:r>
              <a:rPr lang="ar-IQ" sz="2400" dirty="0" smtClean="0">
                <a:solidFill>
                  <a:srgbClr val="FF0000"/>
                </a:solidFill>
              </a:rPr>
              <a:t> هي الانحراف المعياري وان </a:t>
            </a:r>
            <a14:m xmlns:a14="http://schemas.microsoft.com/office/drawing/2010/main">
              <m:oMath xmlns:m="http://schemas.openxmlformats.org/officeDocument/2006/math">
                <m:sSup>
                  <m:sSupPr>
                    <m:ctrlPr>
                      <a:rPr lang="ar-IQ" sz="2400" i="1" smtClean="0">
                        <a:solidFill>
                          <a:srgbClr val="FF0000"/>
                        </a:solidFill>
                        <a:latin typeface="Cambria Math"/>
                      </a:rPr>
                    </m:ctrlPr>
                  </m:sSupPr>
                  <m:e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𝑠</m:t>
                    </m:r>
                  </m:e>
                  <m: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</m:sup>
                </m:sSup>
              </m:oMath>
            </a14:m>
            <a:r>
              <a:rPr lang="ar-IQ" sz="2400" dirty="0" smtClean="0">
                <a:solidFill>
                  <a:srgbClr val="FF0000"/>
                </a:solidFill>
              </a:rPr>
              <a:t>  هي التباين اكتب المعادلة </a:t>
            </a:r>
            <a:r>
              <a:rPr lang="ar-IQ" sz="2400" dirty="0" err="1" smtClean="0">
                <a:solidFill>
                  <a:srgbClr val="FF0000"/>
                </a:solidFill>
              </a:rPr>
              <a:t>هنا.اكتب</a:t>
            </a:r>
            <a:r>
              <a:rPr lang="ar-IQ" sz="2400" dirty="0" smtClean="0">
                <a:solidFill>
                  <a:srgbClr val="FF0000"/>
                </a:solidFill>
              </a:rPr>
              <a:t> المعادلة هنا.</a:t>
            </a:r>
          </a:p>
          <a:p>
            <a:pPr marL="457200" indent="-457200" algn="r" rtl="1">
              <a:buFont typeface="+mj-lt"/>
              <a:buAutoNum type="arabicPeriod"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4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9093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242</Words>
  <Application>Microsoft Office PowerPoint</Application>
  <PresentationFormat>عرض على الشاشة (3:4)‏</PresentationFormat>
  <Paragraphs>16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RIPW7</dc:creator>
  <cp:lastModifiedBy>RIPW7</cp:lastModifiedBy>
  <cp:revision>20</cp:revision>
  <dcterms:created xsi:type="dcterms:W3CDTF">2020-12-22T07:48:15Z</dcterms:created>
  <dcterms:modified xsi:type="dcterms:W3CDTF">2021-01-16T17:10:15Z</dcterms:modified>
</cp:coreProperties>
</file>